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4" r:id="rId6"/>
    <p:sldId id="263" r:id="rId7"/>
    <p:sldId id="265" r:id="rId8"/>
    <p:sldId id="266" r:id="rId9"/>
    <p:sldId id="267" r:id="rId10"/>
    <p:sldId id="269" r:id="rId11"/>
    <p:sldId id="270" r:id="rId12"/>
    <p:sldId id="276" r:id="rId13"/>
    <p:sldId id="271" r:id="rId14"/>
    <p:sldId id="272" r:id="rId15"/>
    <p:sldId id="278" r:id="rId16"/>
    <p:sldId id="273" r:id="rId17"/>
    <p:sldId id="277" r:id="rId18"/>
    <p:sldId id="274" r:id="rId19"/>
    <p:sldId id="275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18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391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92387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048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6153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10762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1442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97876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31459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28074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8940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902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382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2601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8895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4921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5394682" cy="1547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 dirty="0">
                <a:solidFill>
                  <a:srgbClr val="19264B"/>
                </a:solidFill>
              </a:rPr>
              <a:t>CUAI</a:t>
            </a:r>
            <a:r>
              <a:rPr lang="en-US" altLang="ko" sz="2400" b="1" dirty="0">
                <a:solidFill>
                  <a:srgbClr val="19264B"/>
                </a:solidFill>
              </a:rPr>
              <a:t> </a:t>
            </a:r>
            <a:r>
              <a:rPr lang="ko-KR" altLang="en-US" sz="2400" b="1" dirty="0" err="1">
                <a:solidFill>
                  <a:srgbClr val="19264B"/>
                </a:solidFill>
              </a:rPr>
              <a:t>딥러닝</a:t>
            </a:r>
            <a:r>
              <a:rPr lang="ko-KR" altLang="en-US" sz="2400" b="1" dirty="0">
                <a:solidFill>
                  <a:srgbClr val="19264B"/>
                </a:solidFill>
              </a:rPr>
              <a:t> 논문 리뷰</a:t>
            </a:r>
            <a:r>
              <a:rPr lang="ko" sz="2400" b="1" dirty="0">
                <a:solidFill>
                  <a:srgbClr val="19264B"/>
                </a:solidFill>
              </a:rPr>
              <a:t> 스터디</a:t>
            </a:r>
            <a:r>
              <a:rPr lang="en-US" altLang="ko" sz="2400" b="1" dirty="0">
                <a:solidFill>
                  <a:srgbClr val="19264B"/>
                </a:solidFill>
              </a:rPr>
              <a:t> CV</a:t>
            </a:r>
            <a:r>
              <a:rPr lang="ko" sz="2400" b="1" dirty="0">
                <a:solidFill>
                  <a:srgbClr val="19264B"/>
                </a:solidFill>
              </a:rPr>
              <a:t> </a:t>
            </a:r>
            <a:r>
              <a:rPr lang="en-US" altLang="ko" sz="2400" b="1" dirty="0">
                <a:solidFill>
                  <a:srgbClr val="19264B"/>
                </a:solidFill>
              </a:rPr>
              <a:t>1</a:t>
            </a:r>
            <a:r>
              <a:rPr lang="ko" sz="2400" b="1" dirty="0">
                <a:solidFill>
                  <a:srgbClr val="19264B"/>
                </a:solidFill>
              </a:rPr>
              <a:t>팀</a:t>
            </a:r>
            <a:endParaRPr sz="24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.03.</a:t>
            </a:r>
            <a:r>
              <a:rPr lang="en-US" altLang="ko" dirty="0">
                <a:solidFill>
                  <a:srgbClr val="19264B"/>
                </a:solidFill>
              </a:rPr>
              <a:t>25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박준우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Going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with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408975" y="1055550"/>
            <a:ext cx="6462037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Problem 2: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현재 컴퓨팅 디바이스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(CPU, GPU)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는 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dense matrix operation(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밀집 행렬 연산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 최적화돼 있음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현대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CPU, GPU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는 규칙적인 패턴의 대규모 행렬 연산에 최적화 돼 있음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그러나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Sparse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행렬은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 아닌 값들이 불규칙하게 분포해 있음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대표적으로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Lookups</a:t>
            </a:r>
          </a:p>
          <a:p>
            <a:pPr lvl="0">
              <a:lnSpc>
                <a:spcPct val="150000"/>
              </a:lnSpc>
            </a:pP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Sparse Metrices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는 연산할 때마다 값이 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“0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인지 아닌지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“ “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어디에 있는지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”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확인하는 과정이 필요한데 조회 과정이 많은 시간을 소모할 수 있음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Cache Misses</a:t>
            </a:r>
          </a:p>
          <a:p>
            <a:pPr lvl="0">
              <a:lnSpc>
                <a:spcPct val="150000"/>
              </a:lnSpc>
            </a:pP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Dense Metrices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와 달리 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Sparse Metrices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는 데이터가 불연속적으로 저장돼 캐시 효율이 낮고 메모리 접근 시간이 증가함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5389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Going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with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408974" y="907632"/>
            <a:ext cx="6462037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Solution 2. (Naïve) Inception Module</a:t>
            </a:r>
          </a:p>
          <a:p>
            <a:pPr lvl="0">
              <a:lnSpc>
                <a:spcPct val="150000"/>
              </a:lnSpc>
            </a:pP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Idea: Sparse connectivity</a:t>
            </a: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이점을 </a:t>
            </a: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dense </a:t>
            </a: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하드웨어에서 효율적으로 활용해보자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다양한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filter size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와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pooling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을 병렬적으로 적용하고 결과를 합침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(Concatenate)</a:t>
            </a:r>
          </a:p>
        </p:txBody>
      </p:sp>
      <p:pic>
        <p:nvPicPr>
          <p:cNvPr id="2050" name="Picture 2" descr="Deep Learning: Understanding The Inception Module | by Richmond Alake | TDS  Archive | Medium">
            <a:extLst>
              <a:ext uri="{FF2B5EF4-FFF2-40B4-BE49-F238E27FC236}">
                <a16:creationId xmlns:a16="http://schemas.microsoft.com/office/drawing/2014/main" id="{E4FC1F62-F675-49C8-9245-A4E680FBA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460" y="2293639"/>
            <a:ext cx="4460406" cy="273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8627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Going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with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408974" y="907632"/>
            <a:ext cx="6462037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Solution 2. (Naïve) Inception Module</a:t>
            </a:r>
          </a:p>
          <a:p>
            <a:pPr lvl="0">
              <a:lnSpc>
                <a:spcPct val="150000"/>
              </a:lnSpc>
            </a:pP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Efficient multi-scale computation: </a:t>
            </a: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다양한 스케일의 특징을 동시에 추출 가능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이때 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1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- 1x1: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주로 채널 간 정보를 혼합하고 채널의 수 축소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1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- 3x3: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작은 영역 특징 추출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1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- 5x5: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상대적으로 큰 영역 특징 추출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Dense matrix: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Filter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사용하기 때문에 밀집 행렬 곱셈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(dense matrix calculation)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을 수행할 수 있음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Dense matrix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는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modern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GPU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 최적화돼 있기 때문에 계산이 효율적임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083815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Going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with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408962" y="787183"/>
            <a:ext cx="6462037" cy="3600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Problem 3: (Naïve) Inception Module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을 그냥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사용하니 </a:t>
            </a:r>
            <a:r>
              <a:rPr lang="ko-KR" altLang="en-US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연산량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매우 증가함</a:t>
            </a:r>
            <a:endParaRPr lang="en-US" altLang="ko-KR"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filter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크기가 클수록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(3x3, 5x5) </a:t>
            </a:r>
            <a:r>
              <a:rPr lang="ko-KR" altLang="en-US" sz="12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연산량이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제곱으로 늘어남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입력 채널 수가 클수록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모든 입력 채널에 </a:t>
            </a: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filter</a:t>
            </a: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적용해야 되기 때문에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12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연산량이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증가함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즉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Naïve Inception Module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은 여전히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sparsely connected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돼 있다고 할 수 없음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Ex.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입력 채널이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256,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출력 채널이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256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일 때 파라미터 수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 5x5x256x256 =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약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1,600,000 (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매우 커짐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6AC92D6F-4298-490B-9001-4CBE1119ACA4}"/>
              </a:ext>
            </a:extLst>
          </p:cNvPr>
          <p:cNvSpPr/>
          <p:nvPr/>
        </p:nvSpPr>
        <p:spPr>
          <a:xfrm>
            <a:off x="1447799" y="3263152"/>
            <a:ext cx="206189" cy="986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930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Going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with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461491" y="711205"/>
            <a:ext cx="6462037" cy="193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Solution 3. 1x1 convolution layer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사용해 </a:t>
            </a:r>
            <a:r>
              <a:rPr lang="ko-KR" altLang="en-US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연산량을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줄여보자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(dimension reduction)</a:t>
            </a:r>
          </a:p>
          <a:p>
            <a:pPr lvl="0">
              <a:lnSpc>
                <a:spcPct val="150000"/>
              </a:lnSpc>
            </a:pP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3x3, 5x5 </a:t>
            </a: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와 같은 </a:t>
            </a: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filter</a:t>
            </a: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사용할 때는 먼저 </a:t>
            </a: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1x1 convolution</a:t>
            </a: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을 통과하게 하게 함</a:t>
            </a:r>
            <a:endParaRPr lang="en-US" altLang="ko-KR" sz="12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채널 수가 감소하기 때문에 파라미터 수가 현저히 감소할 뿐더러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성능 저하 없이 모델의 표현력이 향상됨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채널 간 정보 결합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+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비선형성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en-US" altLang="ko-KR" sz="12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ReLU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))</a:t>
            </a:r>
          </a:p>
        </p:txBody>
      </p:sp>
      <p:sp>
        <p:nvSpPr>
          <p:cNvPr id="2" name="AutoShape 4" descr="The naive version of the Inception module (taken from [40]). | Download  Scientific Diagram">
            <a:extLst>
              <a:ext uri="{FF2B5EF4-FFF2-40B4-BE49-F238E27FC236}">
                <a16:creationId xmlns:a16="http://schemas.microsoft.com/office/drawing/2014/main" id="{B18BD186-88DE-443D-872C-0B941EC6D2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080" name="Picture 8" descr="Inception Module Explained | Papers With Code">
            <a:extLst>
              <a:ext uri="{FF2B5EF4-FFF2-40B4-BE49-F238E27FC236}">
                <a16:creationId xmlns:a16="http://schemas.microsoft.com/office/drawing/2014/main" id="{160A99A7-CD2A-4945-A4A5-0E1D03848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6794" y="2538799"/>
            <a:ext cx="5569807" cy="236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570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Going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with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588148" y="921306"/>
            <a:ext cx="6462037" cy="3693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Auxiliary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보조적인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 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Classifier</a:t>
            </a: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네트워크의 깊이가 긴 만큼 기울기 소실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(Vanishing Gradient)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문제가 있을 수 있음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  <a:p>
            <a:pPr lvl="0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VG: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학습 과정에서 기울기가 점점 작아져 앞쪽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레이어의 가중치가 제대로 업데이트되지 않는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현상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보조 분류기를 도입하여 중간 단계에서도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손실을 계산하고 기울기 생성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기울기가 네트워크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앞까지 더 잘 전달되도록 도움으로써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VG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문제 완화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33C133-CB15-46B1-AA4D-C40845E767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5655" y="1440086"/>
            <a:ext cx="3393044" cy="307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720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Going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with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408975" y="1055550"/>
            <a:ext cx="6462037" cy="249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Others</a:t>
            </a:r>
          </a:p>
          <a:p>
            <a:pPr marL="342900" lvl="0" indent="-342900">
              <a:lnSpc>
                <a:spcPct val="150000"/>
              </a:lnSpc>
              <a:buFontTx/>
              <a:buChar char="-"/>
            </a:pPr>
            <a:r>
              <a:rPr lang="en-US" altLang="ko-KR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Multibox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342900" lvl="0" indent="-342900"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Ensemble</a:t>
            </a:r>
          </a:p>
          <a:p>
            <a:pPr marL="342900" lvl="0" indent="-342900"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Global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Average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Pooling</a:t>
            </a:r>
          </a:p>
          <a:p>
            <a:pPr lvl="0">
              <a:lnSpc>
                <a:spcPct val="150000"/>
              </a:lnSpc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717030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Going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with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610679" y="921306"/>
            <a:ext cx="6462037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GoogLeNet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with Inception Module</a:t>
            </a:r>
          </a:p>
          <a:p>
            <a:pPr lvl="0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네트워크 깊이가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22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층으로 깊어지면서 발생하는 기울기 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소실 문제를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Auxiliary Layer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해결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Inception Module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과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1x1 convolution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도입으로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다양한 스케일의 특징 추출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</a:t>
            </a:r>
            <a:r>
              <a:rPr lang="ko-KR" altLang="en-US" sz="12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연산량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감소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en-US" altLang="ko-KR" sz="12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AlexNet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대비 파라미터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12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배 감소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Top-5 Error Rate 6.67%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ILSVRC 2014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우승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12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→ 효율적이면서도 고성능인 </a:t>
            </a: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CNN </a:t>
            </a: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구조의 새로운 기준을 </a:t>
            </a:r>
            <a:endParaRPr lang="en-US" altLang="ko-KR" sz="12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제시</a:t>
            </a:r>
            <a:endParaRPr lang="en-US" altLang="ko-KR" sz="12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CCCBE20-E8DA-48E2-A332-B2C4BF83C1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1064" y="845454"/>
            <a:ext cx="2050255" cy="405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45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다음 스터디 계획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9CB82DC4-6D21-4131-B0BB-CC1B2CBDEE71}"/>
              </a:ext>
            </a:extLst>
          </p:cNvPr>
          <p:cNvSpPr txBox="1"/>
          <p:nvPr/>
        </p:nvSpPr>
        <p:spPr>
          <a:xfrm>
            <a:off x="1408974" y="1055550"/>
            <a:ext cx="7197144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1. Rethinking the Inception Architecture for Computer Vision (Inception-v2, Inception-v3)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2. Deep Residual Learning for Image Recognition (</a:t>
            </a:r>
            <a:r>
              <a:rPr 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ResNet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2419587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16">
            <a:extLst>
              <a:ext uri="{FF2B5EF4-FFF2-40B4-BE49-F238E27FC236}">
                <a16:creationId xmlns:a16="http://schemas.microsoft.com/office/drawing/2014/main" id="{9CB82DC4-6D21-4131-B0BB-CC1B2CBDEE71}"/>
              </a:ext>
            </a:extLst>
          </p:cNvPr>
          <p:cNvSpPr txBox="1"/>
          <p:nvPr/>
        </p:nvSpPr>
        <p:spPr>
          <a:xfrm>
            <a:off x="3706105" y="2090095"/>
            <a:ext cx="3051725" cy="963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44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56096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이곳에 만나서 찍은 사진을 넣어주세요.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(비대면일 경우엔 화면 캡쳐 이용)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얼굴이 나오게 찍어주셔야 합니다:D</a:t>
            </a:r>
            <a:endParaRPr sz="120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305000" y="1823214"/>
            <a:ext cx="2282100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1 : </a:t>
            </a:r>
            <a:r>
              <a:rPr lang="ko-KR" altLang="en-US" dirty="0"/>
              <a:t>박준우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2 : </a:t>
            </a:r>
            <a:r>
              <a:rPr lang="ko-KR" altLang="en-US" dirty="0"/>
              <a:t>김태환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스터디원 3 : </a:t>
            </a:r>
            <a:r>
              <a:rPr lang="ko-KR" altLang="en-US" dirty="0"/>
              <a:t>송재호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스터디원</a:t>
            </a:r>
            <a:r>
              <a:rPr lang="ko-KR" altLang="en-US" dirty="0"/>
              <a:t> </a:t>
            </a:r>
            <a:r>
              <a:rPr lang="en-US" altLang="ko-KR" dirty="0"/>
              <a:t>4 : </a:t>
            </a:r>
            <a:r>
              <a:rPr lang="ko-KR" altLang="en-US" dirty="0"/>
              <a:t>이해찬</a:t>
            </a:r>
            <a:endParaRPr lang="en-US" altLang="ko-KR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스터디원</a:t>
            </a:r>
            <a:r>
              <a:rPr lang="ko-KR" altLang="en-US" dirty="0"/>
              <a:t> </a:t>
            </a:r>
            <a:r>
              <a:rPr lang="en-US" altLang="ko-KR" dirty="0"/>
              <a:t>5 : </a:t>
            </a:r>
            <a:r>
              <a:rPr lang="ko-KR" altLang="en-US" dirty="0"/>
              <a:t>김성민</a:t>
            </a:r>
            <a:endParaRPr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AFE2A71-9FBC-4D40-8586-C94074D273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721" y="1262100"/>
            <a:ext cx="4269341" cy="3414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75;p15">
            <a:extLst>
              <a:ext uri="{FF2B5EF4-FFF2-40B4-BE49-F238E27FC236}">
                <a16:creationId xmlns:a16="http://schemas.microsoft.com/office/drawing/2014/main" id="{1189D171-D814-4BCF-967E-957FBBD368A4}"/>
              </a:ext>
            </a:extLst>
          </p:cNvPr>
          <p:cNvSpPr txBox="1"/>
          <p:nvPr/>
        </p:nvSpPr>
        <p:spPr>
          <a:xfrm>
            <a:off x="1408975" y="1055550"/>
            <a:ext cx="4979400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다음 스터디 계획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(1)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053923D-79AE-488D-A9DB-D0859A3CB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0079" y="845454"/>
            <a:ext cx="4705970" cy="3000550"/>
          </a:xfrm>
          <a:prstGeom prst="rect">
            <a:avLst/>
          </a:prstGeom>
        </p:spPr>
      </p:pic>
      <p:sp>
        <p:nvSpPr>
          <p:cNvPr id="9" name="Google Shape;83;p16">
            <a:extLst>
              <a:ext uri="{FF2B5EF4-FFF2-40B4-BE49-F238E27FC236}">
                <a16:creationId xmlns:a16="http://schemas.microsoft.com/office/drawing/2014/main" id="{18EF58F2-7696-4FE0-8996-0A93BE5C2BE1}"/>
              </a:ext>
            </a:extLst>
          </p:cNvPr>
          <p:cNvSpPr txBox="1"/>
          <p:nvPr/>
        </p:nvSpPr>
        <p:spPr>
          <a:xfrm>
            <a:off x="1408975" y="3972335"/>
            <a:ext cx="7188178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CV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분야에서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foundational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 논문들 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10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편 선정하고 매주 두 </a:t>
            </a: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편씩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읽음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두 명씩 조를 짜 각 조가 발표할 논문을 정함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(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김태환님은 따로 리뷰할 논문 준비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/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설명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소개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(2)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738ED328-5919-4F78-87E6-9121E9E65447}"/>
              </a:ext>
            </a:extLst>
          </p:cNvPr>
          <p:cNvSpPr txBox="1"/>
          <p:nvPr/>
        </p:nvSpPr>
        <p:spPr>
          <a:xfrm>
            <a:off x="1408975" y="3882389"/>
            <a:ext cx="4979400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각자 논문을 읽고 </a:t>
            </a:r>
            <a:r>
              <a:rPr lang="ko-KR" altLang="en-US" sz="16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노션에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정리</a:t>
            </a: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및 공유</a:t>
            </a:r>
            <a:endParaRPr lang="en-US" altLang="ko-KR"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- </a:t>
            </a:r>
            <a:r>
              <a:rPr lang="ko-KR" altLang="en-US" sz="1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각 조당 발표자는 한 명씩 당일에 랜덤으로 정함</a:t>
            </a:r>
            <a:endParaRPr sz="1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41CD3D4-05DD-46C3-8418-3CEF9F17E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885638"/>
            <a:ext cx="6768350" cy="287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07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408975" y="1055550"/>
            <a:ext cx="6865449" cy="295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김성민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이해찬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ImageNet Classification with Deep Convolutional Neural Networks (</a:t>
            </a:r>
            <a:r>
              <a:rPr lang="en-US" altLang="ko-KR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AlexNet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박준우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송재호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Going Deeper with Convolutions (</a:t>
            </a:r>
            <a:r>
              <a:rPr lang="en-US" altLang="ko-KR" sz="2000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GoogLeNet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</a:p>
          <a:p>
            <a:pPr lvl="0">
              <a:lnSpc>
                <a:spcPct val="150000"/>
              </a:lnSpc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김태환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Personalize Anything for Free with Diffusion Transformer</a:t>
            </a:r>
          </a:p>
        </p:txBody>
      </p:sp>
    </p:spTree>
    <p:extLst>
      <p:ext uri="{BB962C8B-B14F-4D97-AF65-F5344CB8AC3E}">
        <p14:creationId xmlns:p14="http://schemas.microsoft.com/office/powerpoint/2010/main" val="682856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Going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with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439143" y="799148"/>
            <a:ext cx="6462037" cy="3600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ILSVRC-2014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우승을 한 </a:t>
            </a:r>
            <a:r>
              <a:rPr lang="en-US" altLang="ko-KR" b="1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GoogLeNet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 관한 논문</a:t>
            </a:r>
            <a:endParaRPr lang="en-US" altLang="ko-KR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AlexNet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(ILSVRC-2012)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이후로 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 Convolutional Layer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 대한 가능성을 확인할 수 있었음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(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층을 더 깊게 쌓으면 더 복잡한 특징 학습 가능</a:t>
            </a:r>
            <a:r>
              <a:rPr lang="en-US" altLang="ko-KR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</a:p>
          <a:p>
            <a:pPr lvl="0">
              <a:lnSpc>
                <a:spcPct val="150000"/>
              </a:lnSpc>
            </a:pP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ctr">
              <a:lnSpc>
                <a:spcPct val="150000"/>
              </a:lnSpc>
            </a:pPr>
            <a:endParaRPr lang="en-US" altLang="ko-KR" sz="4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 algn="ctr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“</a:t>
            </a: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그럼 층을 어떻게 더 깊게 만들 수 있을까</a:t>
            </a:r>
            <a:r>
              <a:rPr lang="en-US" altLang="ko-KR" sz="18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?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” </a:t>
            </a: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라는 질문에서 출발</a:t>
            </a:r>
            <a:endParaRPr lang="en-US" altLang="ko-KR"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CA9B5C6-2080-450D-B810-527371D89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535" y="2415218"/>
            <a:ext cx="5934325" cy="108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565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Going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with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408974" y="1055550"/>
            <a:ext cx="6462037" cy="3693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Problem 1: </a:t>
            </a: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층을 넓고 깊게 만들 때 생기는 문제</a:t>
            </a:r>
            <a:endParaRPr lang="en-US" altLang="ko-KR"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1) </a:t>
            </a: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파라미터의 수가 늘어나면서 </a:t>
            </a: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overfitting</a:t>
            </a: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문제가 생김</a:t>
            </a:r>
            <a:endParaRPr lang="en-US" altLang="ko-KR" sz="12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+ 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한정된 데이터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ILSVRC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는 아주 세밀하게 분류된 데이터</a:t>
            </a:r>
            <a:endParaRPr lang="en-US" altLang="ko-KR" sz="11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현실적으로 구하기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어려움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endParaRPr lang="en-US" altLang="ko-KR" sz="18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2) </a:t>
            </a:r>
            <a:r>
              <a:rPr lang="ko-KR" altLang="en-US" sz="12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컴퓨팅 자원이 기하급수적으로 늘어나게 되고 낭비됨</a:t>
            </a:r>
            <a:endParaRPr lang="en-US" altLang="ko-KR" sz="12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두 개의 연속된 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에서 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filter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수를 균일하게 증가시키면 </a:t>
            </a:r>
            <a:r>
              <a:rPr lang="ko-KR" altLang="en-US" sz="11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계산량은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제곱으로 증가함 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(Ex. 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두 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Layer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의 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filter 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수를 각각 두 배로 늘리면 </a:t>
            </a:r>
            <a:r>
              <a:rPr lang="ko-KR" altLang="en-US" sz="11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계산량은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4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배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(2²)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로 증가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</a:p>
          <a:p>
            <a:pPr lvl="0">
              <a:lnSpc>
                <a:spcPct val="150000"/>
              </a:lnSpc>
            </a:pP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만약 추가된 용량이 비효율적으로 사용된다면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(Ex. 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대부분의 가중치가 거의 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0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에 가까움</a:t>
            </a:r>
            <a:r>
              <a:rPr lang="en-US" altLang="ko-KR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), </a:t>
            </a:r>
            <a:r>
              <a:rPr lang="ko-KR" altLang="en-US" sz="11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상당한 컴퓨팅 자원이 낭비됨</a:t>
            </a:r>
            <a:endParaRPr lang="en-US" altLang="ko-KR" sz="11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8112478-5A77-4B66-AD7D-922981A0F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0920" y="1717908"/>
            <a:ext cx="2994212" cy="140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80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4" y="306875"/>
            <a:ext cx="6865449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주차 스터디 내용 소개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: Going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Deeper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with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Convolutions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Google Shape;83;p16">
            <a:extLst>
              <a:ext uri="{FF2B5EF4-FFF2-40B4-BE49-F238E27FC236}">
                <a16:creationId xmlns:a16="http://schemas.microsoft.com/office/drawing/2014/main" id="{3D42BB25-B470-4E87-BFC1-B1B20E6C1EF3}"/>
              </a:ext>
            </a:extLst>
          </p:cNvPr>
          <p:cNvSpPr txBox="1"/>
          <p:nvPr/>
        </p:nvSpPr>
        <p:spPr>
          <a:xfrm>
            <a:off x="1408974" y="933511"/>
            <a:ext cx="6462037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Solution 1. Use Sparsely connected architecture</a:t>
            </a: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Fully(Densely) Connected: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모든 뉴런이 서로 연결됨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많은 수의 파라미터 필요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Sparsely Connected: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일부 뉴런들만 서로 연결됨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=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더 적은 수의 파라미터 필요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    </a:t>
            </a:r>
            <a:r>
              <a:rPr lang="ko-KR" altLang="en-US" sz="12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과적합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,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컴퓨팅 자원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해결</a:t>
            </a:r>
            <a:endParaRPr lang="en-US" altLang="ko-KR" sz="12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Convolution Layer, FC Layer 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모두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sparsity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구현하여 훨씬 적은 수의 파라미터를 사용하도록 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architecture</a:t>
            </a:r>
            <a:r>
              <a:rPr lang="ko-KR" altLang="en-US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를 변경함</a:t>
            </a:r>
            <a:r>
              <a:rPr lang="en-US" altLang="ko-KR" sz="1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</a:t>
            </a:r>
          </a:p>
        </p:txBody>
      </p:sp>
      <p:pic>
        <p:nvPicPr>
          <p:cNvPr id="1026" name="Picture 2" descr="The Sparse Future of Deep Learning | by Michael Klear | TDS Archive | Medium">
            <a:extLst>
              <a:ext uri="{FF2B5EF4-FFF2-40B4-BE49-F238E27FC236}">
                <a16:creationId xmlns:a16="http://schemas.microsoft.com/office/drawing/2014/main" id="{4F6B92DA-F120-402E-9DF4-B9C3AE45DB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213" y="2964806"/>
            <a:ext cx="5421234" cy="1956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5AB05D07-6819-41D6-AC5B-1E42004CEF9D}"/>
              </a:ext>
            </a:extLst>
          </p:cNvPr>
          <p:cNvSpPr/>
          <p:nvPr/>
        </p:nvSpPr>
        <p:spPr>
          <a:xfrm>
            <a:off x="1479004" y="2142962"/>
            <a:ext cx="206189" cy="986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56436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1145</TotalTime>
  <Words>982</Words>
  <Application>Microsoft Office PowerPoint</Application>
  <PresentationFormat>화면 슬라이드 쇼(16:9)</PresentationFormat>
  <Paragraphs>132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NanumGothic ExtraBold</vt:lpstr>
      <vt:lpstr>맑은 고딕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박준우</dc:creator>
  <cp:lastModifiedBy>박준우</cp:lastModifiedBy>
  <cp:revision>38</cp:revision>
  <dcterms:modified xsi:type="dcterms:W3CDTF">2025-03-25T05:56:50Z</dcterms:modified>
</cp:coreProperties>
</file>